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4" r:id="rId4"/>
    <p:sldId id="263" r:id="rId5"/>
    <p:sldId id="266" r:id="rId6"/>
    <p:sldId id="262" r:id="rId7"/>
    <p:sldId id="268" r:id="rId8"/>
    <p:sldId id="25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58" r:id="rId17"/>
    <p:sldId id="259" r:id="rId18"/>
    <p:sldId id="26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61" r:id="rId28"/>
    <p:sldId id="26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rickland\Documents\08%20LinkedIn\Econ_Ev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Cumulative % Captured Response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Sheet1!$Q$3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Sheet1!$P$5:$P$25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Sheet1!$Q$4:$Q$24</c:f>
              <c:numCache>
                <c:formatCode>0.00</c:formatCode>
                <c:ptCount val="21"/>
                <c:pt idx="0" formatCode="General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0.15000000000000002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0.39999999999999997</c:v>
                </c:pt>
                <c:pt idx="9">
                  <c:v>0.44999999999999996</c:v>
                </c:pt>
                <c:pt idx="10">
                  <c:v>0.49999999999999994</c:v>
                </c:pt>
                <c:pt idx="11">
                  <c:v>0.54999999999999993</c:v>
                </c:pt>
                <c:pt idx="12">
                  <c:v>0.6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0.75000000000000011</c:v>
                </c:pt>
                <c:pt idx="16">
                  <c:v>0.80000000000000016</c:v>
                </c:pt>
                <c:pt idx="17">
                  <c:v>0.8500000000000002</c:v>
                </c:pt>
                <c:pt idx="18">
                  <c:v>0.90000000000000024</c:v>
                </c:pt>
                <c:pt idx="19">
                  <c:v>0.95000000000000029</c:v>
                </c:pt>
                <c:pt idx="20">
                  <c:v>1.0000000000000002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7C-4AD6-A039-4865F653BDC7}"/>
            </c:ext>
          </c:extLst>
        </c:ser>
        <c:ser>
          <c:idx val="1"/>
          <c:order val="1"/>
          <c:tx>
            <c:strRef>
              <c:f>Sheet1!$R$3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Sheet1!$P$5:$P$25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Sheet1!$R$4:$R$24</c:f>
              <c:numCache>
                <c:formatCode>0.00%</c:formatCode>
                <c:ptCount val="21"/>
                <c:pt idx="0" formatCode="General">
                  <c:v>0</c:v>
                </c:pt>
                <c:pt idx="1">
                  <c:v>0.15248406924942198</c:v>
                </c:pt>
                <c:pt idx="2">
                  <c:v>0.2669260700389105</c:v>
                </c:pt>
                <c:pt idx="3">
                  <c:v>0.35194270568995656</c:v>
                </c:pt>
                <c:pt idx="4">
                  <c:v>0.42118084926408389</c:v>
                </c:pt>
                <c:pt idx="5">
                  <c:v>0.48393390853211526</c:v>
                </c:pt>
                <c:pt idx="6">
                  <c:v>0.53855523600067667</c:v>
                </c:pt>
                <c:pt idx="7">
                  <c:v>0.59035696159702244</c:v>
                </c:pt>
                <c:pt idx="8">
                  <c:v>0.64669260700389097</c:v>
                </c:pt>
                <c:pt idx="9">
                  <c:v>0.6844978289065583</c:v>
                </c:pt>
                <c:pt idx="10">
                  <c:v>0.72680313539728181</c:v>
                </c:pt>
                <c:pt idx="11">
                  <c:v>0.766097107088479</c:v>
                </c:pt>
                <c:pt idx="12">
                  <c:v>0.80304517002199283</c:v>
                </c:pt>
                <c:pt idx="13">
                  <c:v>0.83779394349517844</c:v>
                </c:pt>
                <c:pt idx="14">
                  <c:v>0.86999379687588108</c:v>
                </c:pt>
                <c:pt idx="15">
                  <c:v>0.89955450290418992</c:v>
                </c:pt>
                <c:pt idx="16">
                  <c:v>0.92626177183781655</c:v>
                </c:pt>
                <c:pt idx="17">
                  <c:v>0.95014943889922743</c:v>
                </c:pt>
                <c:pt idx="18">
                  <c:v>0.97099193593864541</c:v>
                </c:pt>
                <c:pt idx="19">
                  <c:v>0.9882140641741386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7C-4AD6-A039-4865F653BDC7}"/>
            </c:ext>
          </c:extLst>
        </c:ser>
        <c:ser>
          <c:idx val="2"/>
          <c:order val="2"/>
          <c:tx>
            <c:strRef>
              <c:f>Sheet1!$S$3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Sheet1!$P$5:$P$25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Sheet1!$S$4:$S$24</c:f>
              <c:numCache>
                <c:formatCode>0.00%</c:formatCode>
                <c:ptCount val="21"/>
                <c:pt idx="0" formatCode="General">
                  <c:v>0</c:v>
                </c:pt>
                <c:pt idx="1">
                  <c:v>0.15504944629266737</c:v>
                </c:pt>
                <c:pt idx="2">
                  <c:v>0.26817208221300642</c:v>
                </c:pt>
                <c:pt idx="3">
                  <c:v>0.35039648179373833</c:v>
                </c:pt>
                <c:pt idx="4">
                  <c:v>0.42090871804220026</c:v>
                </c:pt>
                <c:pt idx="5">
                  <c:v>0.48736499111333909</c:v>
                </c:pt>
                <c:pt idx="6">
                  <c:v>0.53816706922480972</c:v>
                </c:pt>
                <c:pt idx="7">
                  <c:v>0.58970970241079157</c:v>
                </c:pt>
                <c:pt idx="8">
                  <c:v>0.64482978626441234</c:v>
                </c:pt>
                <c:pt idx="9">
                  <c:v>0.68237023196463564</c:v>
                </c:pt>
                <c:pt idx="10">
                  <c:v>0.7247641616916557</c:v>
                </c:pt>
                <c:pt idx="11">
                  <c:v>0.76473134940527732</c:v>
                </c:pt>
                <c:pt idx="12">
                  <c:v>0.79917285694754592</c:v>
                </c:pt>
                <c:pt idx="13">
                  <c:v>0.83553980768354374</c:v>
                </c:pt>
                <c:pt idx="14">
                  <c:v>0.86909264913639883</c:v>
                </c:pt>
                <c:pt idx="15">
                  <c:v>0.90205304652964502</c:v>
                </c:pt>
                <c:pt idx="16">
                  <c:v>0.92690151756824501</c:v>
                </c:pt>
                <c:pt idx="17">
                  <c:v>0.95208039010162693</c:v>
                </c:pt>
                <c:pt idx="18">
                  <c:v>0.97330583785261815</c:v>
                </c:pt>
                <c:pt idx="19">
                  <c:v>0.98942715216697807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7C-4AD6-A039-4865F653B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7243032"/>
        <c:axId val="517250480"/>
      </c:lineChart>
      <c:catAx>
        <c:axId val="51724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250480"/>
        <c:crosses val="autoZero"/>
        <c:auto val="1"/>
        <c:lblAlgn val="ctr"/>
        <c:lblOffset val="100"/>
        <c:noMultiLvlLbl val="0"/>
      </c:catAx>
      <c:valAx>
        <c:axId val="51725048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24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7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1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82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7061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8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9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8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26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7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18733"/>
            <a:ext cx="9905999" cy="44619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6247343"/>
            <a:ext cx="2743200" cy="365125"/>
          </a:xfrm>
        </p:spPr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6247342"/>
            <a:ext cx="6239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6247341"/>
            <a:ext cx="771089" cy="365125"/>
          </a:xfrm>
        </p:spPr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2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1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4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3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7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21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8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40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70E-6BE2-493C-8C86-B8378068DB77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17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ffreystrickland" TargetMode="External"/><Relationship Id="rId2" Type="http://schemas.openxmlformats.org/officeDocument/2006/relationships/hyperlink" Target="mailto:jeff@humalytica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umalytica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Cambria" panose="02040503050406030204" pitchFamily="18" charset="0"/>
              </a:rPr>
              <a:t>Data Analytics</a:t>
            </a:r>
            <a:br>
              <a:rPr lang="en-US" b="1" dirty="0">
                <a:solidFill>
                  <a:srgbClr val="FFC000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FFC000"/>
                </a:solidFill>
                <a:latin typeface="Cambria" panose="02040503050406030204" pitchFamily="18" charset="0"/>
              </a:rPr>
              <a:t> </a:t>
            </a:r>
            <a:br>
              <a:rPr lang="en-US" b="1" dirty="0">
                <a:solidFill>
                  <a:srgbClr val="FFC000"/>
                </a:solidFill>
                <a:latin typeface="Cambria" panose="02040503050406030204" pitchFamily="18" charset="0"/>
              </a:rPr>
            </a:br>
            <a:r>
              <a:rPr lang="en-US" sz="1800" b="1" dirty="0">
                <a:solidFill>
                  <a:srgbClr val="FFC000"/>
                </a:solidFill>
              </a:rPr>
              <a:t>Jeffrey Strickland, Ph.D.</a:t>
            </a:r>
            <a:br>
              <a:rPr lang="en-US" sz="1800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cap="none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“Let us above all take heed that one misfortune does not befall us. Let us not become misologues as some people become misanthropes; for no greater evil can befall men than to become haters of reason.”</a:t>
            </a:r>
          </a:p>
          <a:p>
            <a:pPr algn="r"/>
            <a:r>
              <a:rPr lang="en-US" b="1" i="1" cap="none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—Plato </a:t>
            </a:r>
          </a:p>
        </p:txBody>
      </p:sp>
    </p:spTree>
    <p:extLst>
      <p:ext uri="{BB962C8B-B14F-4D97-AF65-F5344CB8AC3E}">
        <p14:creationId xmlns:p14="http://schemas.microsoft.com/office/powerpoint/2010/main" val="395187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F796-F184-43CA-A4F9-BAA3E4BC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</a:t>
            </a:r>
            <a:br>
              <a:rPr lang="en-US" dirty="0"/>
            </a:br>
            <a:r>
              <a:rPr lang="en-US" sz="1800" dirty="0"/>
              <a:t>(Database Manager)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7C89-D4E9-4A1E-99F6-668B7531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7940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 task that protects an organization’s data, ensures legality and compliance, and keeps data-driven applications performing optimally. 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storage and capacity planning </a:t>
            </a:r>
          </a:p>
          <a:p>
            <a:pPr lvl="1"/>
            <a:r>
              <a:rPr lang="en-US" dirty="0"/>
              <a:t>performance monitoring and modification</a:t>
            </a:r>
          </a:p>
          <a:p>
            <a:pPr lvl="1"/>
            <a:r>
              <a:rPr lang="en-US" dirty="0"/>
              <a:t>redundancy management and recovery</a:t>
            </a:r>
          </a:p>
          <a:p>
            <a:pPr lvl="1"/>
            <a:r>
              <a:rPr lang="en-US" dirty="0"/>
              <a:t>archiving, partitioning, masking, and retirement</a:t>
            </a:r>
          </a:p>
          <a:p>
            <a:r>
              <a:rPr lang="en-US" dirty="0"/>
              <a:t>Control data throughout its entire lifecycle, from requirements to through retirement </a:t>
            </a:r>
          </a:p>
          <a:p>
            <a:r>
              <a:rPr lang="en-US" dirty="0"/>
              <a:t>Prevent degradation of efficiency and enhance data integration for superior business intelligence, thereby increasing or sustaining revenue.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3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AB9B-7D98-46B7-A787-ADCC87B4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</a:t>
            </a:r>
            <a:br>
              <a:rPr lang="en-US" dirty="0"/>
            </a:br>
            <a:r>
              <a:rPr lang="en-US" sz="1800" dirty="0"/>
              <a:t>(Data Analyst, Statistician)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0940E-5E3C-41F9-A7AC-BD7CDAD3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46" y="1478570"/>
            <a:ext cx="9905999" cy="48367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semi-automatic or automatic process of taking large quantities of data and extracting data that is pertinent to an organization’s data operations. </a:t>
            </a:r>
          </a:p>
          <a:p>
            <a:pPr lvl="1"/>
            <a:r>
              <a:rPr lang="en-US" dirty="0"/>
              <a:t>Pulls out interesting patterns such as groups of data records (cluster analysis)</a:t>
            </a:r>
          </a:p>
          <a:p>
            <a:pPr lvl="1"/>
            <a:r>
              <a:rPr lang="en-US" dirty="0"/>
              <a:t>Identifies items, events or observations which do not conform to an expected pattern (anomaly detection or outlier detection)</a:t>
            </a:r>
          </a:p>
          <a:p>
            <a:pPr lvl="1"/>
            <a:r>
              <a:rPr lang="en-US" dirty="0"/>
              <a:t>Finds frequent co-occurring associations among a collection of items (association rule mining or market basket analysis)</a:t>
            </a:r>
          </a:p>
          <a:p>
            <a:pPr lvl="1"/>
            <a:r>
              <a:rPr lang="en-US" dirty="0"/>
              <a:t>Discovers statistically relevant patterns between data examples where the values are delivered in a sequence (sequential pattern mining).</a:t>
            </a:r>
          </a:p>
          <a:p>
            <a:r>
              <a:rPr lang="en-US" dirty="0"/>
              <a:t>Involves using database techniques to find patterns, which may be used in further analysis or, for example, in machine learning and predictive analytics. </a:t>
            </a:r>
          </a:p>
          <a:p>
            <a:r>
              <a:rPr lang="en-US" dirty="0"/>
              <a:t>Data collection, data preparation, as well as the result </a:t>
            </a:r>
          </a:p>
          <a:p>
            <a:pPr marL="230188" indent="0">
              <a:buNone/>
            </a:pPr>
            <a:r>
              <a:rPr lang="en-US" dirty="0"/>
              <a:t>interpretation and reporting is not part of the data mining step.</a:t>
            </a:r>
          </a:p>
          <a:p>
            <a:endParaRPr lang="en-US" dirty="0"/>
          </a:p>
        </p:txBody>
      </p:sp>
      <p:pic>
        <p:nvPicPr>
          <p:cNvPr id="4" name="Picture 2" descr="https://www.wecatchfraud.com/wp-content/uploads/2015/07/Data-Mining.png">
            <a:extLst>
              <a:ext uri="{FF2B5EF4-FFF2-40B4-BE49-F238E27FC236}">
                <a16:creationId xmlns:a16="http://schemas.microsoft.com/office/drawing/2014/main" id="{2D049DC7-4ECC-4BDC-9948-3DF48ADC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362449"/>
            <a:ext cx="35052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9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D842-F860-472B-93F1-0BC74765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</a:t>
            </a:r>
            <a:br>
              <a:rPr lang="en-US" dirty="0"/>
            </a:br>
            <a:r>
              <a:rPr lang="en-US" sz="1800" dirty="0"/>
              <a:t>(Data Scientist/Data Analyst)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04FC-1856-4E88-8801-2B5F36A1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8795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process of examining, cleaning, transforming, and modeling data with the goal of discovering useful information, informing conclusions, and providing decision support </a:t>
            </a:r>
          </a:p>
          <a:p>
            <a:r>
              <a:rPr lang="en-US" dirty="0"/>
              <a:t>Used in different business, science, medical, psychological, and social science domains</a:t>
            </a:r>
          </a:p>
          <a:p>
            <a:r>
              <a:rPr lang="en-US" dirty="0"/>
              <a:t>The goals of data analytics are discovering useful information, informing conclusions, and supporting decision-making</a:t>
            </a:r>
          </a:p>
          <a:p>
            <a:r>
              <a:rPr lang="en-US" dirty="0"/>
              <a:t>Includes exploratory data analysis to begin understanding the information contained in the data</a:t>
            </a:r>
          </a:p>
          <a:p>
            <a:r>
              <a:rPr lang="en-US" u="sng" dirty="0"/>
              <a:t>Descriptive</a:t>
            </a:r>
            <a:r>
              <a:rPr lang="en-US" dirty="0"/>
              <a:t>: the characteristics of the data that may help in understanding the data</a:t>
            </a:r>
          </a:p>
          <a:p>
            <a:r>
              <a:rPr lang="en-US" u="sng" dirty="0"/>
              <a:t>Predictive</a:t>
            </a:r>
            <a:r>
              <a:rPr lang="en-US" dirty="0"/>
              <a:t>: forecasting future events based on the data that has been mined and explored</a:t>
            </a:r>
          </a:p>
          <a:p>
            <a:r>
              <a:rPr lang="en-US" u="sng" dirty="0"/>
              <a:t>Prescriptive</a:t>
            </a:r>
            <a:r>
              <a:rPr lang="en-US" dirty="0"/>
              <a:t>: telling the story of why the data describes or predicts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1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C807-DE48-4F61-B7BE-47D9F18A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Intelligence </a:t>
            </a:r>
            <a:br>
              <a:rPr lang="en-US" dirty="0"/>
            </a:br>
            <a:r>
              <a:rPr lang="en-US" sz="1800" dirty="0"/>
              <a:t>(BI Engineer, BI Analyst, BI Developer)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B20E-A3CA-4D37-890C-E747D7F70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80972"/>
            <a:ext cx="9905999" cy="4691641"/>
          </a:xfrm>
        </p:spPr>
        <p:txBody>
          <a:bodyPr>
            <a:normAutofit fontScale="92500"/>
          </a:bodyPr>
          <a:lstStyle/>
          <a:p>
            <a:r>
              <a:rPr lang="en-US" dirty="0"/>
              <a:t>BI, often referred to a business analytics, pursues the transform of data into actionable intelligence that informs an organization’s strategic and tactical business decisions</a:t>
            </a:r>
          </a:p>
          <a:p>
            <a:r>
              <a:rPr lang="en-US" dirty="0"/>
              <a:t>Analysts use software tools, such as Tableau and SAS, to access and analyze pertinent business data and present the results, in a variety of “story telling” forms, to provide stakeholders with detailed intelligence about the state of the business</a:t>
            </a:r>
          </a:p>
          <a:p>
            <a:r>
              <a:rPr lang="en-US" dirty="0"/>
              <a:t>BI is a specialized area of data analytics</a:t>
            </a:r>
          </a:p>
          <a:p>
            <a:r>
              <a:rPr lang="en-US" dirty="0"/>
              <a:t>BI may describe a past or current state of the business and it also analyzes data to predict what will happen or what could happen by taking a certain approach.</a:t>
            </a:r>
          </a:p>
        </p:txBody>
      </p:sp>
    </p:spTree>
    <p:extLst>
      <p:ext uri="{BB962C8B-B14F-4D97-AF65-F5344CB8AC3E}">
        <p14:creationId xmlns:p14="http://schemas.microsoft.com/office/powerpoint/2010/main" val="361158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0FEB-EAFA-4933-A8E7-765A5723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</a:t>
            </a:r>
            <a:br>
              <a:rPr lang="en-US" dirty="0"/>
            </a:br>
            <a:r>
              <a:rPr lang="en-US" sz="1800" dirty="0"/>
              <a:t>(Data Scientist, Statistician, Computer Scientist, Physicist, Biologist, Cognitive Scientist)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E10BE-4BFF-41DF-8E14-AB66A2C7F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78570"/>
            <a:ext cx="10511327" cy="2572137"/>
          </a:xfrm>
        </p:spPr>
        <p:txBody>
          <a:bodyPr>
            <a:normAutofit fontScale="92500"/>
          </a:bodyPr>
          <a:lstStyle/>
          <a:p>
            <a:r>
              <a:rPr lang="en-US" dirty="0"/>
              <a:t>ML is not the same thing as artificial intelligence (AI)</a:t>
            </a:r>
          </a:p>
          <a:p>
            <a:r>
              <a:rPr lang="en-US" dirty="0"/>
              <a:t>ML is the science of getting computers to act without being explicitly programmed</a:t>
            </a:r>
          </a:p>
          <a:p>
            <a:r>
              <a:rPr lang="en-US" dirty="0"/>
              <a:t>Many researchers think that ML is the best way to make progress towards human-level AI </a:t>
            </a:r>
          </a:p>
          <a:p>
            <a:r>
              <a:rPr lang="en-US" dirty="0"/>
              <a:t>ML is used to mine data, explore mined data, and predict future outcomes, and can be considered for use in data analytics or data mining</a:t>
            </a:r>
          </a:p>
          <a:p>
            <a:endParaRPr lang="en-US" dirty="0"/>
          </a:p>
        </p:txBody>
      </p:sp>
      <p:pic>
        <p:nvPicPr>
          <p:cNvPr id="4" name="Picture 4" descr="https://media.licdn.com/media/AAEAAQAAAAAAAALFAAAAJDJjMzhhYjgyLWFhMmEtNDU5OC05NjU2LTU0OWYwYTUxMTkxNA.png">
            <a:extLst>
              <a:ext uri="{FF2B5EF4-FFF2-40B4-BE49-F238E27FC236}">
                <a16:creationId xmlns:a16="http://schemas.microsoft.com/office/drawing/2014/main" id="{26E7D164-75E2-4282-B11A-380B55331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8" r="5543"/>
          <a:stretch/>
        </p:blipFill>
        <p:spPr bwMode="auto">
          <a:xfrm>
            <a:off x="6694285" y="4050707"/>
            <a:ext cx="549771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B5138-2CE5-4456-BB74-7DA0E6B368CF}"/>
              </a:ext>
            </a:extLst>
          </p:cNvPr>
          <p:cNvSpPr txBox="1"/>
          <p:nvPr/>
        </p:nvSpPr>
        <p:spPr>
          <a:xfrm>
            <a:off x="914400" y="3947745"/>
            <a:ext cx="57798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ML does not make use of traditional statistical of mathematics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ML algorithms may include artificial neural networks (ANN), random forests (RF), genetic algorithms (GA), and many other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ML is particularly useful in text analytics, where statistical methods are inappropriate.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5702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3B98-4187-432E-8197-E7A4F94F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(Statisticians)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2D5B-B7FA-433F-9730-1309D2DD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522"/>
            <a:ext cx="9905999" cy="456345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foundation of data science</a:t>
            </a:r>
          </a:p>
          <a:p>
            <a:r>
              <a:rPr lang="en-US" dirty="0"/>
              <a:t>It is the science that deals with the collection, classification, analysis, and interpretation of numerical facts or data</a:t>
            </a:r>
          </a:p>
          <a:p>
            <a:r>
              <a:rPr lang="en-US" dirty="0"/>
              <a:t>Supported directly by use of mathematical theories of probability, statistics imposes order and regularity on collections of dissimilar elements. </a:t>
            </a:r>
          </a:p>
          <a:p>
            <a:r>
              <a:rPr lang="en-US" dirty="0"/>
              <a:t>Must answer: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Does the evidence come from reliable sources? </a:t>
            </a:r>
          </a:p>
          <a:p>
            <a:pPr lvl="1"/>
            <a:r>
              <a:rPr lang="en-US" dirty="0"/>
              <a:t>What is the data’s background? </a:t>
            </a:r>
          </a:p>
          <a:p>
            <a:pPr lvl="1"/>
            <a:r>
              <a:rPr lang="en-US" dirty="0"/>
              <a:t>Are all data reported? </a:t>
            </a:r>
          </a:p>
          <a:p>
            <a:pPr lvl="1"/>
            <a:r>
              <a:rPr lang="en-US" dirty="0"/>
              <a:t>Have the data been interpreted correctly? </a:t>
            </a:r>
          </a:p>
          <a:p>
            <a:r>
              <a:rPr lang="en-US" dirty="0"/>
              <a:t>The application of mathematical and computational aspect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330928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Disciplines of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Technology</a:t>
            </a:r>
          </a:p>
          <a:p>
            <a:r>
              <a:rPr lang="en-US" dirty="0"/>
              <a:t>Descriptive Statistics</a:t>
            </a:r>
          </a:p>
          <a:p>
            <a:r>
              <a:rPr lang="en-US" dirty="0"/>
              <a:t>Inferential Statistics</a:t>
            </a:r>
          </a:p>
          <a:p>
            <a:r>
              <a:rPr lang="en-US" dirty="0"/>
              <a:t>Computer Science (Machine Learning)</a:t>
            </a:r>
          </a:p>
          <a:p>
            <a:r>
              <a:rPr lang="en-US" dirty="0"/>
              <a:t>Computer Science (Programming)</a:t>
            </a:r>
          </a:p>
          <a:p>
            <a:r>
              <a:rPr lang="en-US" dirty="0"/>
              <a:t>Operations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3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 of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SQL</a:t>
            </a:r>
          </a:p>
          <a:p>
            <a:r>
              <a:rPr lang="en-US" dirty="0"/>
              <a:t>Hadoop</a:t>
            </a:r>
          </a:p>
          <a:p>
            <a:r>
              <a:rPr lang="en-US" dirty="0"/>
              <a:t>MapReduce</a:t>
            </a:r>
          </a:p>
          <a:p>
            <a:r>
              <a:rPr lang="en-US" dirty="0"/>
              <a:t>Apache Hive</a:t>
            </a:r>
          </a:p>
          <a:p>
            <a:r>
              <a:rPr lang="en-US" dirty="0"/>
              <a:t>Apache Pig</a:t>
            </a:r>
          </a:p>
          <a:p>
            <a:r>
              <a:rPr lang="en-US" dirty="0"/>
              <a:t>Apache Spark</a:t>
            </a:r>
          </a:p>
          <a:p>
            <a:r>
              <a:rPr lang="en-US" dirty="0"/>
              <a:t>SAS</a:t>
            </a:r>
          </a:p>
          <a:p>
            <a:r>
              <a:rPr lang="en-US" dirty="0"/>
              <a:t>R-programming</a:t>
            </a:r>
          </a:p>
          <a:p>
            <a:r>
              <a:rPr lang="en-US" dirty="0"/>
              <a:t>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110A2-9348-4EEB-AE68-523E5814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59" y="1981201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2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Who Uses Data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7A3DA-95FE-48BA-AC71-83988D82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48" y="1197273"/>
            <a:ext cx="1005840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88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Customer Business Case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Customer Business Case is a statement of the customer’s problem with a desired outcome</a:t>
            </a:r>
          </a:p>
          <a:p>
            <a:pPr lvl="1"/>
            <a:r>
              <a:rPr lang="en-US" sz="2800"/>
              <a:t>What is the desired outcome?</a:t>
            </a:r>
          </a:p>
          <a:p>
            <a:pPr lvl="1"/>
            <a:r>
              <a:rPr lang="en-US" sz="2800"/>
              <a:t>What are the metrics to be used?</a:t>
            </a:r>
          </a:p>
          <a:p>
            <a:pPr lvl="1"/>
            <a:r>
              <a:rPr lang="en-US" sz="2800"/>
              <a:t>What are the business rules to consider”</a:t>
            </a:r>
          </a:p>
          <a:p>
            <a:pPr lvl="1"/>
            <a:r>
              <a:rPr lang="en-US" sz="2800"/>
              <a:t>What is the real problem?</a:t>
            </a:r>
          </a:p>
        </p:txBody>
      </p:sp>
    </p:spTree>
    <p:extLst>
      <p:ext uri="{BB962C8B-B14F-4D97-AF65-F5344CB8AC3E}">
        <p14:creationId xmlns:p14="http://schemas.microsoft.com/office/powerpoint/2010/main" val="2727468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95662"/>
          </a:xfrm>
        </p:spPr>
        <p:txBody>
          <a:bodyPr/>
          <a:lstStyle/>
          <a:p>
            <a:r>
              <a:rPr lang="en-US" dirty="0"/>
              <a:t>About Dr. Strickland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50540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Ph.D. in Mathematics</a:t>
            </a:r>
          </a:p>
          <a:p>
            <a:r>
              <a:rPr lang="en-US" dirty="0"/>
              <a:t>M.S. in Operations Research</a:t>
            </a:r>
          </a:p>
          <a:p>
            <a:r>
              <a:rPr lang="en-US" dirty="0"/>
              <a:t>B.S. in Biology</a:t>
            </a:r>
          </a:p>
          <a:p>
            <a:r>
              <a:rPr lang="en-US" dirty="0"/>
              <a:t>Associates of Applied Science in Allied Health – Emergency Medical Technician</a:t>
            </a:r>
          </a:p>
          <a:p>
            <a:r>
              <a:rPr lang="en-US" dirty="0"/>
              <a:t>Certified Modeling and Simulation Professional</a:t>
            </a:r>
          </a:p>
          <a:p>
            <a:r>
              <a:rPr lang="en-US" dirty="0"/>
              <a:t>Microsoft Certified Technology Specialist</a:t>
            </a:r>
          </a:p>
          <a:p>
            <a:r>
              <a:rPr lang="en-US" dirty="0"/>
              <a:t>Companies Owned</a:t>
            </a:r>
          </a:p>
          <a:p>
            <a:pPr lvl="1"/>
            <a:r>
              <a:rPr lang="en-US" dirty="0"/>
              <a:t>Simulation Educators</a:t>
            </a:r>
          </a:p>
          <a:p>
            <a:pPr lvl="1"/>
            <a:r>
              <a:rPr lang="en-US" dirty="0"/>
              <a:t>Humalytica Analytics</a:t>
            </a:r>
          </a:p>
          <a:p>
            <a:pPr lvl="1"/>
            <a:r>
              <a:rPr lang="en-US" dirty="0"/>
              <a:t>Legacy Family Travel</a:t>
            </a:r>
          </a:p>
          <a:p>
            <a:r>
              <a:rPr lang="en-US" dirty="0"/>
              <a:t>Husband, Father, Hiker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01127" y="4203032"/>
            <a:ext cx="4652210" cy="2117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Companies Worked For</a:t>
            </a:r>
          </a:p>
          <a:p>
            <a:pPr lvl="1"/>
            <a:r>
              <a:rPr lang="en-US" sz="2000" dirty="0"/>
              <a:t>US Army</a:t>
            </a:r>
          </a:p>
          <a:p>
            <a:pPr lvl="1"/>
            <a:r>
              <a:rPr lang="en-US" sz="2000" dirty="0"/>
              <a:t>NASA</a:t>
            </a:r>
          </a:p>
          <a:p>
            <a:pPr lvl="1"/>
            <a:r>
              <a:rPr lang="en-US" sz="2000" dirty="0"/>
              <a:t>Northrop Grumman</a:t>
            </a:r>
          </a:p>
          <a:p>
            <a:pPr lvl="1"/>
            <a:r>
              <a:rPr lang="en-US" sz="2000" dirty="0"/>
              <a:t>Clarity Solution Group</a:t>
            </a:r>
          </a:p>
          <a:p>
            <a:pPr lvl="1"/>
            <a:r>
              <a:rPr lang="en-US" sz="2000" dirty="0"/>
              <a:t>USAA</a:t>
            </a:r>
          </a:p>
        </p:txBody>
      </p:sp>
    </p:spTree>
    <p:extLst>
      <p:ext uri="{BB962C8B-B14F-4D97-AF65-F5344CB8AC3E}">
        <p14:creationId xmlns:p14="http://schemas.microsoft.com/office/powerpoint/2010/main" val="2755054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Analytics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objective in analytics language that corresponds to the business case</a:t>
            </a:r>
          </a:p>
          <a:p>
            <a:pPr lvl="1"/>
            <a:r>
              <a:rPr lang="en-US"/>
              <a:t>It uses the desired outcome</a:t>
            </a:r>
          </a:p>
          <a:p>
            <a:pPr lvl="1"/>
            <a:r>
              <a:rPr lang="en-US"/>
              <a:t>It is “technique vanilla” – does not express a soltion method</a:t>
            </a:r>
          </a:p>
          <a:p>
            <a:pPr lvl="1"/>
            <a:r>
              <a:rPr lang="en-US"/>
              <a:t>It will provide an answer the custom question</a:t>
            </a:r>
          </a:p>
        </p:txBody>
      </p:sp>
    </p:spTree>
    <p:extLst>
      <p:ext uri="{BB962C8B-B14F-4D97-AF65-F5344CB8AC3E}">
        <p14:creationId xmlns:p14="http://schemas.microsoft.com/office/powerpoint/2010/main" val="1998745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Outcome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the desired outcome?</a:t>
            </a:r>
          </a:p>
          <a:p>
            <a:r>
              <a:rPr lang="en-US"/>
              <a:t>What are the variables that might define the outcome?</a:t>
            </a:r>
          </a:p>
          <a:p>
            <a:r>
              <a:rPr lang="en-US"/>
              <a:t>Are the variables asesseble?</a:t>
            </a:r>
          </a:p>
          <a:p>
            <a:r>
              <a:rPr lang="en-US"/>
              <a:t>Are the variables obtainable?</a:t>
            </a:r>
          </a:p>
          <a:p>
            <a:r>
              <a:rPr lang="en-US"/>
              <a:t>Are there other data that may impact the target outcome?</a:t>
            </a:r>
          </a:p>
          <a:p>
            <a:r>
              <a:rPr lang="en-US"/>
              <a:t>Does the target outcome data show seasonality?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41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Explanatory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Data Characterization</a:t>
            </a:r>
          </a:p>
          <a:p>
            <a:pPr lvl="1"/>
            <a:r>
              <a:rPr lang="en-US"/>
              <a:t>Mean, medium, mode</a:t>
            </a:r>
          </a:p>
          <a:p>
            <a:pPr lvl="1"/>
            <a:r>
              <a:rPr lang="en-US"/>
              <a:t>Variance and standard deviation</a:t>
            </a:r>
          </a:p>
          <a:p>
            <a:pPr lvl="1"/>
            <a:r>
              <a:rPr lang="en-US"/>
              <a:t>Percent missing values</a:t>
            </a:r>
          </a:p>
          <a:p>
            <a:pPr lvl="1"/>
            <a:r>
              <a:rPr lang="en-US"/>
              <a:t>Quartiles, etc.</a:t>
            </a:r>
          </a:p>
          <a:p>
            <a:r>
              <a:rPr lang="en-US"/>
              <a:t>What percent of data records are missing?</a:t>
            </a:r>
          </a:p>
          <a:p>
            <a:pPr lvl="1"/>
            <a:r>
              <a:rPr lang="en-US"/>
              <a:t>What is the threshold?</a:t>
            </a:r>
          </a:p>
          <a:p>
            <a:r>
              <a:rPr lang="en-US"/>
              <a:t>Can missing data be logically imputed?</a:t>
            </a:r>
          </a:p>
          <a:p>
            <a:pPr lvl="1"/>
            <a:r>
              <a:rPr lang="en-US"/>
              <a:t>Averages</a:t>
            </a:r>
          </a:p>
          <a:p>
            <a:pPr lvl="1"/>
            <a:r>
              <a:rPr lang="en-US"/>
              <a:t>Medium values</a:t>
            </a:r>
          </a:p>
          <a:p>
            <a:pPr lvl="1"/>
            <a:r>
              <a:rPr lang="en-US"/>
              <a:t>Zeros</a:t>
            </a:r>
          </a:p>
        </p:txBody>
      </p:sp>
    </p:spTree>
    <p:extLst>
      <p:ext uri="{BB962C8B-B14F-4D97-AF65-F5344CB8AC3E}">
        <p14:creationId xmlns:p14="http://schemas.microsoft.com/office/powerpoint/2010/main" val="390378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Join the data with the target variable</a:t>
            </a:r>
          </a:p>
          <a:p>
            <a:pPr lvl="1"/>
            <a:r>
              <a:rPr lang="en-US"/>
              <a:t>IDs</a:t>
            </a:r>
          </a:p>
          <a:p>
            <a:pPr lvl="1"/>
            <a:r>
              <a:rPr lang="en-US"/>
              <a:t>Target</a:t>
            </a:r>
          </a:p>
          <a:p>
            <a:pPr lvl="1"/>
            <a:r>
              <a:rPr lang="en-US"/>
              <a:t>Explanatory variables</a:t>
            </a:r>
          </a:p>
          <a:p>
            <a:pPr lvl="2"/>
            <a:r>
              <a:rPr lang="en-US"/>
              <a:t>Numeric</a:t>
            </a:r>
          </a:p>
          <a:p>
            <a:pPr lvl="2"/>
            <a:r>
              <a:rPr lang="en-US"/>
              <a:t>Flags</a:t>
            </a:r>
          </a:p>
          <a:p>
            <a:pPr lvl="2"/>
            <a:r>
              <a:rPr lang="en-US"/>
              <a:t>Nominal</a:t>
            </a:r>
          </a:p>
          <a:p>
            <a:pPr lvl="2"/>
            <a:r>
              <a:rPr lang="en-US"/>
              <a:t>Ordinal</a:t>
            </a:r>
          </a:p>
          <a:p>
            <a:pPr lvl="1"/>
            <a:r>
              <a:rPr lang="en-US"/>
              <a:t>Inner, out, left, outer-left joins</a:t>
            </a:r>
          </a:p>
          <a:p>
            <a:pPr lvl="1"/>
            <a:r>
              <a:rPr lang="en-US"/>
              <a:t>Eliminate unuseful data</a:t>
            </a:r>
          </a:p>
          <a:p>
            <a:pPr lvl="2"/>
            <a:r>
              <a:rPr lang="en-US"/>
              <a:t>Information Value</a:t>
            </a:r>
          </a:p>
          <a:p>
            <a:pPr lvl="2"/>
            <a:r>
              <a:rPr lang="en-US"/>
              <a:t>Weight of Evidence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272042" y="1325561"/>
            <a:ext cx="3502501" cy="4907130"/>
            <a:chOff x="6764042" y="1079250"/>
            <a:chExt cx="3502501" cy="49071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01" y="2280329"/>
              <a:ext cx="2790825" cy="27908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721600" y="15675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74000" y="17199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6400" y="18723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78800" y="20247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31200" y="21771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69914" y="13723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22314" y="15247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74714" y="16771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27114" y="18295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79514" y="1981982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64042" y="15675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16442" y="17199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68842" y="18723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1242" y="20247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73642" y="2177143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53974" y="50074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06374" y="51598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58774" y="53122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11174" y="54646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63574" y="5617048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9885" y="1340116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29149" y="1079250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9859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Determine the appropriate functional form</a:t>
            </a:r>
          </a:p>
          <a:p>
            <a:pPr lvl="1"/>
            <a:r>
              <a:rPr lang="en-US"/>
              <a:t>What does the target variable look like?</a:t>
            </a:r>
          </a:p>
          <a:p>
            <a:pPr lvl="2"/>
            <a:r>
              <a:rPr lang="en-US"/>
              <a:t>Binary?</a:t>
            </a:r>
          </a:p>
          <a:p>
            <a:pPr lvl="2"/>
            <a:r>
              <a:rPr lang="en-US"/>
              <a:t>Seasonal?</a:t>
            </a:r>
          </a:p>
          <a:p>
            <a:pPr lvl="1"/>
            <a:r>
              <a:rPr lang="en-US"/>
              <a:t>How much time do I have?</a:t>
            </a:r>
          </a:p>
          <a:p>
            <a:pPr lvl="1"/>
            <a:r>
              <a:rPr lang="en-US"/>
              <a:t>What supports the analysis objective?</a:t>
            </a:r>
          </a:p>
          <a:p>
            <a:pPr lvl="1"/>
            <a:r>
              <a:rPr lang="en-US"/>
              <a:t>What are the assumptions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45828" y="3084013"/>
            <a:ext cx="2712987" cy="163121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Logistic Regression</a:t>
            </a:r>
          </a:p>
          <a:p>
            <a:r>
              <a:rPr lang="en-US" sz="2000" b="1">
                <a:solidFill>
                  <a:schemeClr val="bg1"/>
                </a:solidFill>
              </a:rPr>
              <a:t>Support VectorMachine</a:t>
            </a:r>
          </a:p>
          <a:p>
            <a:r>
              <a:rPr lang="en-US" sz="2000" b="1">
                <a:solidFill>
                  <a:schemeClr val="bg1"/>
                </a:solidFill>
              </a:rPr>
              <a:t>Neural Network</a:t>
            </a:r>
          </a:p>
          <a:p>
            <a:r>
              <a:rPr lang="en-US" sz="2000" b="1">
                <a:solidFill>
                  <a:schemeClr val="bg1"/>
                </a:solidFill>
              </a:rPr>
              <a:t>Naïve Bayes</a:t>
            </a:r>
          </a:p>
          <a:p>
            <a:r>
              <a:rPr lang="en-US" sz="2000" b="1">
                <a:solidFill>
                  <a:schemeClr val="bg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834379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Testing</a:t>
            </a:r>
          </a:p>
          <a:p>
            <a:r>
              <a:rPr lang="en-US" dirty="0"/>
              <a:t>Back-Testing</a:t>
            </a:r>
          </a:p>
          <a:p>
            <a:pPr lvl="1"/>
            <a:r>
              <a:rPr lang="en-US" dirty="0"/>
              <a:t>Based on model scores</a:t>
            </a:r>
          </a:p>
        </p:txBody>
      </p:sp>
      <p:graphicFrame>
        <p:nvGraphicFramePr>
          <p:cNvPr id="4" name="Content Placeholder 13"/>
          <p:cNvGraphicFramePr>
            <a:graphicFrameLocks/>
          </p:cNvGraphicFramePr>
          <p:nvPr>
            <p:extLst/>
          </p:nvPr>
        </p:nvGraphicFramePr>
        <p:xfrm>
          <a:off x="5588000" y="1901371"/>
          <a:ext cx="5431972" cy="4454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6880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Legal Review</a:t>
            </a:r>
          </a:p>
          <a:p>
            <a:r>
              <a:rPr lang="en-US"/>
              <a:t>Risk Review</a:t>
            </a:r>
          </a:p>
          <a:p>
            <a:r>
              <a:rPr lang="en-US"/>
              <a:t>Economic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81" y="1325561"/>
            <a:ext cx="2976753" cy="22122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6481" y="3782422"/>
            <a:ext cx="6096000" cy="15419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5-Year NPV =  $1,791.00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Cost per direct mail = $0.45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Evaluated by pentile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About 9 million customers</a:t>
            </a:r>
          </a:p>
        </p:txBody>
      </p:sp>
    </p:spTree>
    <p:extLst>
      <p:ext uri="{BB962C8B-B14F-4D97-AF65-F5344CB8AC3E}">
        <p14:creationId xmlns:p14="http://schemas.microsoft.com/office/powerpoint/2010/main" val="3539038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to buy a new mortgage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914" y="1798184"/>
            <a:ext cx="5863772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New homeowners model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Buy a new home within next 3 months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Acquisition window = 3 months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Preprocessing period = 3 months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Profile window = 1 year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545943" y="1770743"/>
            <a:ext cx="4992913" cy="440622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Target Data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Homeowner data from Core Logic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Reported by county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All 50 states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Compiled monthly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10 million plus audience</a:t>
            </a:r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Independent variables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1 to 20 SAS databases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Up to 2000 variables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Up to 100 million records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Data Integration = four months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75971" y="6355344"/>
            <a:ext cx="2743200" cy="365125"/>
          </a:xfrm>
        </p:spPr>
        <p:txBody>
          <a:bodyPr/>
          <a:lstStyle/>
          <a:p>
            <a:fld id="{13570084-B57A-493D-8A30-572F2D9F55F8}" type="datetime1">
              <a:rPr lang="en-US" smtClean="0">
                <a:solidFill>
                  <a:srgbClr val="0070C0"/>
                </a:solidFill>
              </a:rPr>
              <a:t>6/22/2018</a:t>
            </a:fld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9512" y="6388232"/>
            <a:ext cx="6239309" cy="3651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Copyright © 2010 Simulation Educators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78110" y="6357052"/>
            <a:ext cx="771089" cy="365125"/>
          </a:xfrm>
        </p:spPr>
        <p:txBody>
          <a:bodyPr/>
          <a:lstStyle/>
          <a:p>
            <a:fld id="{799C26FD-E1A0-49B8-8B03-25A733166562}" type="slidenum">
              <a:rPr lang="en-US" smtClean="0">
                <a:solidFill>
                  <a:srgbClr val="0070C0"/>
                </a:solidFill>
              </a:rPr>
              <a:pPr/>
              <a:t>27</a:t>
            </a:fld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1" y="3973853"/>
            <a:ext cx="3037101" cy="22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0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1845">
        <p15:prstTrans prst="fallOver"/>
      </p:transition>
    </mc:Choice>
    <mc:Fallback xmlns="">
      <p:transition spd="slow" advTm="11845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E-mail: </a:t>
            </a:r>
            <a:r>
              <a:rPr lang="en-US" dirty="0">
                <a:hlinkClick r:id="rId2"/>
              </a:rPr>
              <a:t>jeff@humalytica.com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https://www.linkedin.com/in/jeffreystrickland</a:t>
            </a:r>
            <a:r>
              <a:rPr lang="en-US" dirty="0"/>
              <a:t> </a:t>
            </a:r>
          </a:p>
          <a:p>
            <a:r>
              <a:rPr lang="en-US" dirty="0"/>
              <a:t>Web site: </a:t>
            </a:r>
            <a:r>
              <a:rPr lang="en-US" dirty="0">
                <a:hlinkClick r:id="rId4"/>
              </a:rPr>
              <a:t>www.humalytica.com</a:t>
            </a:r>
            <a:endParaRPr lang="en-US" dirty="0"/>
          </a:p>
          <a:p>
            <a:r>
              <a:rPr lang="en-US" dirty="0"/>
              <a:t>Skype: jeffrey.strickland2</a:t>
            </a:r>
          </a:p>
        </p:txBody>
      </p:sp>
    </p:spTree>
    <p:extLst>
      <p:ext uri="{BB962C8B-B14F-4D97-AF65-F5344CB8AC3E}">
        <p14:creationId xmlns:p14="http://schemas.microsoft.com/office/powerpoint/2010/main" val="301889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Automobile Loan Uplift Model</a:t>
            </a:r>
          </a:p>
          <a:p>
            <a:r>
              <a:rPr lang="en-US" dirty="0"/>
              <a:t>Automobile Insurance Uplift Model</a:t>
            </a:r>
          </a:p>
          <a:p>
            <a:r>
              <a:rPr lang="en-US" dirty="0"/>
              <a:t>Term Life Insurance Uplift Model</a:t>
            </a:r>
          </a:p>
          <a:p>
            <a:r>
              <a:rPr lang="en-US" dirty="0"/>
              <a:t>Credit Card Uplift Model</a:t>
            </a:r>
          </a:p>
          <a:p>
            <a:r>
              <a:rPr lang="en-US" dirty="0"/>
              <a:t>Life Event Models (Marriage, Job Change)</a:t>
            </a:r>
          </a:p>
          <a:p>
            <a:r>
              <a:rPr lang="en-US" dirty="0"/>
              <a:t>Engagement Models – Financial Services</a:t>
            </a:r>
          </a:p>
          <a:p>
            <a:r>
              <a:rPr lang="en-US" dirty="0"/>
              <a:t>Call Center – Member Service Representatives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72EB5-F285-4739-9C61-101568E8BB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Web Life Interest Model</a:t>
            </a:r>
          </a:p>
          <a:p>
            <a:r>
              <a:rPr lang="en-US" dirty="0"/>
              <a:t>Text Analytics of Credit Card Transactions</a:t>
            </a:r>
          </a:p>
          <a:p>
            <a:r>
              <a:rPr lang="en-US" dirty="0"/>
              <a:t>Auto Experience Model</a:t>
            </a:r>
          </a:p>
          <a:p>
            <a:r>
              <a:rPr lang="en-US" dirty="0"/>
              <a:t>Used and New Car Purchases</a:t>
            </a:r>
          </a:p>
          <a:p>
            <a:r>
              <a:rPr lang="en-US" dirty="0"/>
              <a:t>Homebuyer Model Acquisition Model</a:t>
            </a:r>
          </a:p>
          <a:p>
            <a:r>
              <a:rPr lang="en-US" dirty="0"/>
              <a:t>Home Experience Model</a:t>
            </a:r>
          </a:p>
          <a:p>
            <a:r>
              <a:rPr lang="en-US" dirty="0"/>
              <a:t>Business Process Mapping</a:t>
            </a:r>
          </a:p>
        </p:txBody>
      </p:sp>
    </p:spTree>
    <p:extLst>
      <p:ext uri="{BB962C8B-B14F-4D97-AF65-F5344CB8AC3E}">
        <p14:creationId xmlns:p14="http://schemas.microsoft.com/office/powerpoint/2010/main" val="88046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Simulation Projects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47" y="1720448"/>
            <a:ext cx="8869680" cy="498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295" y="3031958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NASA Ares I</a:t>
            </a:r>
          </a:p>
        </p:txBody>
      </p:sp>
      <p:sp>
        <p:nvSpPr>
          <p:cNvPr id="6" name="Rectangle 5"/>
          <p:cNvSpPr/>
          <p:nvPr/>
        </p:nvSpPr>
        <p:spPr>
          <a:xfrm>
            <a:off x="6910175" y="2128953"/>
            <a:ext cx="3119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Ballistic Missile Defense System (BMDS)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236841" y="4699712"/>
            <a:ext cx="27878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Warrior Extended Range Multi-Purpose (ERMP) Unmanned Aerial Vehicle (UAV)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9036" y="1715676"/>
            <a:ext cx="2319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Hunter Unmanned Aerial Vehicle (UAV)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7672" y="3385003"/>
            <a:ext cx="217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Crew Launch Vehicle</a:t>
            </a:r>
          </a:p>
        </p:txBody>
      </p:sp>
    </p:spTree>
    <p:extLst>
      <p:ext uri="{BB962C8B-B14F-4D97-AF65-F5344CB8AC3E}">
        <p14:creationId xmlns:p14="http://schemas.microsoft.com/office/powerpoint/2010/main" val="358678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Experience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United States Military Academy – Department of Mathematical Sciences</a:t>
            </a:r>
          </a:p>
          <a:p>
            <a:r>
              <a:rPr lang="en-US" dirty="0"/>
              <a:t>University of Northern Colorado – Department of Mathematics and Computer Science</a:t>
            </a:r>
          </a:p>
          <a:p>
            <a:r>
              <a:rPr lang="en-US" dirty="0"/>
              <a:t>University Of Alabama in Huntsville – Center for Modeling, Simulation and Analysis</a:t>
            </a:r>
          </a:p>
          <a:p>
            <a:r>
              <a:rPr lang="en-US" dirty="0"/>
              <a:t>Athens University – Department of Mathematics</a:t>
            </a:r>
          </a:p>
          <a:p>
            <a:r>
              <a:rPr lang="en-US" dirty="0"/>
              <a:t>Florida Institute of Technology – School of Advanced Graduate Studies</a:t>
            </a:r>
          </a:p>
          <a:p>
            <a:r>
              <a:rPr lang="en-US" dirty="0"/>
              <a:t>George Washington University – Curriculum Development</a:t>
            </a:r>
          </a:p>
          <a:p>
            <a:r>
              <a:rPr lang="en-US" dirty="0" err="1"/>
              <a:t>VIT</a:t>
            </a:r>
            <a:r>
              <a:rPr lang="en-US" dirty="0"/>
              <a:t> University – Data Analytics in SITE</a:t>
            </a:r>
          </a:p>
        </p:txBody>
      </p:sp>
    </p:spTree>
    <p:extLst>
      <p:ext uri="{BB962C8B-B14F-4D97-AF65-F5344CB8AC3E}">
        <p14:creationId xmlns:p14="http://schemas.microsoft.com/office/powerpoint/2010/main" val="119413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2376" y="-2432"/>
            <a:ext cx="10515600" cy="1325563"/>
          </a:xfrm>
        </p:spPr>
        <p:txBody>
          <a:bodyPr/>
          <a:lstStyle/>
          <a:p>
            <a:r>
              <a:rPr lang="en-US" dirty="0"/>
              <a:t>Books by Jeffrey Strickland</a:t>
            </a:r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3036" y="4142352"/>
            <a:ext cx="1737824" cy="260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39" y="1489708"/>
            <a:ext cx="1737824" cy="2602975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5" y="4207783"/>
            <a:ext cx="1637028" cy="2494518"/>
          </a:xfrm>
          <a:prstGeom prst="rect">
            <a:avLst/>
          </a:prstGeom>
        </p:spPr>
      </p:pic>
      <p:pic>
        <p:nvPicPr>
          <p:cNvPr id="9" name="Content Placeholder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7"/>
          <a:stretch/>
        </p:blipFill>
        <p:spPr>
          <a:xfrm>
            <a:off x="1101100" y="1489708"/>
            <a:ext cx="1705734" cy="2564395"/>
          </a:xfrm>
          <a:prstGeom prst="rect">
            <a:avLst/>
          </a:prstGeo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73" y="4164758"/>
            <a:ext cx="1721012" cy="2580569"/>
          </a:xfrm>
          <a:prstGeom prst="rect">
            <a:avLst/>
          </a:prstGeom>
        </p:spPr>
      </p:pic>
      <p:pic>
        <p:nvPicPr>
          <p:cNvPr id="12" name="Content Placeholder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39" y="4250809"/>
            <a:ext cx="1665414" cy="2494518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72" y="1489708"/>
            <a:ext cx="1571688" cy="2494518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17" y="4238757"/>
            <a:ext cx="1596733" cy="2410163"/>
          </a:xfrm>
          <a:prstGeom prst="rect">
            <a:avLst/>
          </a:prstGeom>
        </p:spPr>
      </p:pic>
      <p:pic>
        <p:nvPicPr>
          <p:cNvPr id="15" name="Content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20" y="1489708"/>
            <a:ext cx="1724033" cy="25823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58" y="1489709"/>
            <a:ext cx="1668325" cy="2602974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134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1891-ABB1-434C-80E1-17D247F0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C68D-4A5F-497C-A34B-29B16F964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94939"/>
          </a:xfrm>
        </p:spPr>
        <p:txBody>
          <a:bodyPr>
            <a:normAutofit fontScale="92500"/>
          </a:bodyPr>
          <a:lstStyle/>
          <a:p>
            <a:r>
              <a:rPr lang="en-US" dirty="0"/>
              <a:t>The scientific pursuit of collecting, mining, exploring, analyzing and using data to support optimal decisions in business, science, medicine, social science, and industry.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mining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Data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0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 </a:t>
            </a:r>
            <a:br>
              <a:rPr lang="en-US" dirty="0"/>
            </a:br>
            <a:r>
              <a:rPr lang="en-US" sz="1800" dirty="0"/>
              <a:t>(Data Engineer)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 data into a valuable format for investigation, inquiry, or analysis</a:t>
            </a:r>
          </a:p>
          <a:p>
            <a:r>
              <a:rPr lang="en-US" dirty="0"/>
              <a:t>Involves an extraction, transformation, and loading (</a:t>
            </a:r>
            <a:r>
              <a:rPr lang="en-US" dirty="0" err="1"/>
              <a:t>ETL</a:t>
            </a:r>
            <a:r>
              <a:rPr lang="en-US" dirty="0"/>
              <a:t>) </a:t>
            </a:r>
          </a:p>
          <a:p>
            <a:r>
              <a:rPr lang="en-US" dirty="0"/>
              <a:t>Design, build, and maintain data warehouses</a:t>
            </a:r>
          </a:p>
          <a:p>
            <a:r>
              <a:rPr lang="en-US" dirty="0"/>
              <a:t>Puts data into data warehouses</a:t>
            </a:r>
          </a:p>
          <a:p>
            <a:r>
              <a:rPr lang="en-US" dirty="0"/>
              <a:t>Design and structure of most data pipelines</a:t>
            </a:r>
          </a:p>
          <a:p>
            <a:r>
              <a:rPr lang="en-US" dirty="0"/>
              <a:t>Transform raw data to data that is ready for consumption</a:t>
            </a:r>
          </a:p>
        </p:txBody>
      </p:sp>
    </p:spTree>
    <p:extLst>
      <p:ext uri="{BB962C8B-B14F-4D97-AF65-F5344CB8AC3E}">
        <p14:creationId xmlns:p14="http://schemas.microsoft.com/office/powerpoint/2010/main" val="25038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D46F-1F8C-44C7-846F-854AC23D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 </a:t>
            </a:r>
            <a:br>
              <a:rPr lang="en-US" dirty="0"/>
            </a:br>
            <a:r>
              <a:rPr lang="en-US" sz="1800" dirty="0"/>
              <a:t>(Database Architect)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F226-28C9-4BA1-BC9C-D47FA303A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3880"/>
            <a:ext cx="9905999" cy="4751462"/>
          </a:xfrm>
        </p:spPr>
        <p:txBody>
          <a:bodyPr>
            <a:normAutofit/>
          </a:bodyPr>
          <a:lstStyle/>
          <a:p>
            <a:r>
              <a:rPr lang="en-US" sz="1800" dirty="0"/>
              <a:t>Relates to the composition of models, policies, rules or standards that govern data in systems and organizations: </a:t>
            </a:r>
          </a:p>
          <a:p>
            <a:pPr lvl="1"/>
            <a:r>
              <a:rPr lang="en-US" sz="1600" dirty="0"/>
              <a:t>collection</a:t>
            </a:r>
          </a:p>
          <a:p>
            <a:pPr lvl="1"/>
            <a:r>
              <a:rPr lang="en-US" sz="1600" dirty="0"/>
              <a:t>storage</a:t>
            </a:r>
          </a:p>
          <a:p>
            <a:pPr lvl="1"/>
            <a:r>
              <a:rPr lang="en-US" sz="1600" dirty="0"/>
              <a:t>arrangement</a:t>
            </a:r>
          </a:p>
          <a:p>
            <a:pPr lvl="1"/>
            <a:r>
              <a:rPr lang="en-US" sz="1600" dirty="0"/>
              <a:t>integration</a:t>
            </a:r>
          </a:p>
          <a:p>
            <a:pPr lvl="1"/>
            <a:r>
              <a:rPr lang="en-US" sz="1600" dirty="0"/>
              <a:t>utilization</a:t>
            </a:r>
          </a:p>
          <a:p>
            <a:r>
              <a:rPr lang="en-US" sz="1800" dirty="0"/>
              <a:t>Develops data models (e.g., logical data models), definitions, and data flows – Data Architecture artifacts </a:t>
            </a:r>
          </a:p>
          <a:p>
            <a:r>
              <a:rPr lang="en-US" sz="1800" dirty="0"/>
              <a:t>The artifacts allow for a common vocabulary that articulates the integrated data requirements</a:t>
            </a:r>
          </a:p>
          <a:p>
            <a:r>
              <a:rPr lang="en-US" sz="1800" dirty="0"/>
              <a:t>Ensures that data assets are arranged, stored, managed, and used in systems that support of an organization’s strategy</a:t>
            </a:r>
          </a:p>
        </p:txBody>
      </p:sp>
    </p:spTree>
    <p:extLst>
      <p:ext uri="{BB962C8B-B14F-4D97-AF65-F5344CB8AC3E}">
        <p14:creationId xmlns:p14="http://schemas.microsoft.com/office/powerpoint/2010/main" val="1379565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3451</TotalTime>
  <Words>1630</Words>
  <Application>Microsoft Office PowerPoint</Application>
  <PresentationFormat>Widescreen</PresentationFormat>
  <Paragraphs>259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Cambria</vt:lpstr>
      <vt:lpstr>Times New Roman</vt:lpstr>
      <vt:lpstr>Trebuchet MS</vt:lpstr>
      <vt:lpstr>Tw Cen MT</vt:lpstr>
      <vt:lpstr>Circuit</vt:lpstr>
      <vt:lpstr>Data Analytics   Jeffrey Strickland, Ph.D. </vt:lpstr>
      <vt:lpstr>About Dr. Strickland</vt:lpstr>
      <vt:lpstr>Data Analytics Project</vt:lpstr>
      <vt:lpstr>Modeling &amp; Simulation Projects</vt:lpstr>
      <vt:lpstr>Teaching Experience </vt:lpstr>
      <vt:lpstr>Books by Jeffrey Strickland</vt:lpstr>
      <vt:lpstr>Data Science</vt:lpstr>
      <vt:lpstr>Data Engineering  (Data Engineer) </vt:lpstr>
      <vt:lpstr>Database Architecture  (Database Architect) </vt:lpstr>
      <vt:lpstr>Database Management  (Database Manager) </vt:lpstr>
      <vt:lpstr>Data Mining  (Data Analyst, Statistician) </vt:lpstr>
      <vt:lpstr>Data Analytics  (Data Scientist/Data Analyst) </vt:lpstr>
      <vt:lpstr>Business Intelligence  (BI Engineer, BI Analyst, BI Developer)</vt:lpstr>
      <vt:lpstr>Machine Learning  (Data Scientist, Statistician, Computer Scientist, Physicist, Biologist, Cognitive Scientist)</vt:lpstr>
      <vt:lpstr>Statistics (Statisticians) </vt:lpstr>
      <vt:lpstr>The Disciplines of Data Analytics</vt:lpstr>
      <vt:lpstr>The Tools of Data Analytics</vt:lpstr>
      <vt:lpstr>Who Uses Data Analytics</vt:lpstr>
      <vt:lpstr>Customer Business Case</vt:lpstr>
      <vt:lpstr>Analytics Objective</vt:lpstr>
      <vt:lpstr>Target Outcome Data</vt:lpstr>
      <vt:lpstr>Explanatory Data</vt:lpstr>
      <vt:lpstr>Data Integration</vt:lpstr>
      <vt:lpstr>Build Model</vt:lpstr>
      <vt:lpstr>Test the Model</vt:lpstr>
      <vt:lpstr>Post-processing</vt:lpstr>
      <vt:lpstr>Propensity to buy a new mortgage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Strickland Jeffrey</dc:creator>
  <cp:lastModifiedBy>Strickland Jeffrey</cp:lastModifiedBy>
  <cp:revision>41</cp:revision>
  <dcterms:created xsi:type="dcterms:W3CDTF">2016-09-01T10:07:07Z</dcterms:created>
  <dcterms:modified xsi:type="dcterms:W3CDTF">2018-06-23T00:28:04Z</dcterms:modified>
</cp:coreProperties>
</file>